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9239250" cy="119824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" d="100"/>
          <a:sy n="10" d="100"/>
        </p:scale>
        <p:origin x="-3408" y="-1488"/>
      </p:cViewPr>
      <p:guideLst>
        <p:guide orient="horz" pos="9535"/>
        <p:guide pos="134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639741B-2B14-4562-A09B-15B870E2807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593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4840" tIns="57600" rIns="114840" bIns="57600" anchor="b"/>
          <a:lstStyle/>
          <a:p>
            <a:pPr algn="r">
              <a:lnSpc>
                <a:spcPct val="100000"/>
              </a:lnSpc>
            </a:pPr>
            <a:fld id="{CE57DF25-4C69-4108-A167-AE166EFB96E9}" type="slidenum"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tIns="57600" rIns="114840" bIns="5760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ew picture"/>
          <p:cNvPicPr/>
          <p:nvPr/>
        </p:nvPicPr>
        <p:blipFill>
          <a:blip r:embed="rId14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7" name="New picture"/>
          <p:cNvPicPr/>
          <p:nvPr/>
        </p:nvPicPr>
        <p:blipFill>
          <a:blip r:embed="rId14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/>
          <p:cNvPicPr/>
          <p:nvPr/>
        </p:nvPicPr>
        <p:blipFill>
          <a:blip r:embed="rId15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488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0" tIns="30600" rIns="61200" bIns="30600" anchor="ctr"/>
          <a:lstStyle/>
          <a:p>
            <a:pPr algn="ctr">
              <a:lnSpc>
                <a:spcPct val="100000"/>
              </a:lnSpc>
            </a:pPr>
            <a:r>
              <a:rPr lang="en-US" sz="7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Sports Classification – Temporal vs. Static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</a:t>
            </a:r>
            <a:r>
              <a:rPr lang="en-US" sz="5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Cheray</a:t>
            </a: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 &amp; Manuel Krämer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	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84569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27 layers deep network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9 Inception modules → reduce the number of parameters,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create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 deeper and wider topology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34 layers deep network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Skip connections over residual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/>
            </a:r>
            <a:b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blocks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→ more gradient flows backwards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Training and Testing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Softmax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Loss as the classifier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Trained for 200 Epochs using SGD with 0.9 Momentum, 0.001 Learning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Rate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/>
            </a:r>
            <a:b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and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 fixed Learning Rate schedule (decrease LR by 4% every 8 epochs)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Split training images into training and validation set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Performed data augmentation on the training images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Final testing was done on the test images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15070" indent="-514350">
              <a:lnSpc>
                <a:spcPct val="125000"/>
              </a:lnSpc>
              <a:buClr>
                <a:srgbClr val="00000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Indicates the discriminative image regions used by the CNN to identify that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Andriluka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M.,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Pishchulin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L.,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Gehler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P. and Schiele, B., 2014. 2d human pose estimation: New benchmark and state of the art analysis. In Proceedings of the IEEE Conference on computer Vision and Pattern Recognition (pp. 3686-3693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).</a:t>
            </a: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dirty="0"/>
              <a:t>He, K., Zhang, X., Ren, S., &amp; Sun, J. (2016). Deep residual learning for image recognition. In </a:t>
            </a:r>
            <a:r>
              <a:rPr lang="en-US" i="1" dirty="0"/>
              <a:t>Proceedings of the IEEE conference on computer vision and pattern recognition</a:t>
            </a:r>
            <a:r>
              <a:rPr lang="en-US" dirty="0"/>
              <a:t> (pp. 770-778)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Szegedy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C., Liu, W.,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Jia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Y.,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Sermanet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P., Reed, S.,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Anguelov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D.,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Erhan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D.,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Vanhoucke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V. and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Rabinovich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A., 2015. Going deeper with convolutions. In Proceedings of the IEEE conference on computer vision and pattern recognition (pp. 1-9).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Zhou, B., Khosla, A.,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Lapedriza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A., Oliva, A. and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Torralba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, A., 2016. Learning deep features for discriminative localization. In Proceedings of the IEEE Conference on Computer Vision and Pattern Recognition (pp. 2921-2929).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60000" y="21055475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>
            <p:extLst>
              <p:ext uri="{D42A27DB-BD31-4B8C-83A1-F6EECF244321}">
                <p14:modId xmlns:p14="http://schemas.microsoft.com/office/powerpoint/2010/main" val="2206625321"/>
              </p:ext>
            </p:extLst>
          </p:nvPr>
        </p:nvGraphicFramePr>
        <p:xfrm>
          <a:off x="31216860" y="21994955"/>
          <a:ext cx="9969480" cy="1829520"/>
        </p:xfrm>
        <a:graphic>
          <a:graphicData uri="http://schemas.openxmlformats.org/drawingml/2006/table">
            <a:tbl>
              <a:tblPr/>
              <a:tblGrid>
                <a:gridCol w="33231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6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pic>
        <p:nvPicPr>
          <p:cNvPr id="56" name="Grafik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3290" y="23904720"/>
            <a:ext cx="5608710" cy="364914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110240"/>
            <a:ext cx="10577160" cy="155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accuracy is increasing with more temporal information</a:t>
            </a:r>
          </a:p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Too many frames could involve a cut in the video</a:t>
            </a:r>
          </a:p>
          <a:p>
            <a:pPr marL="1080">
              <a:lnSpc>
                <a:spcPct val="100000"/>
              </a:lnSpc>
              <a:buClr>
                <a:srgbClr val="000000"/>
              </a:buClr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sym typeface="Wingdings" panose="05000000000000000000" pitchFamily="2" charset="2"/>
              </a:rPr>
              <a:t>	 Worse testing 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8" name="Grafik 3"/>
          <p:cNvPicPr/>
          <p:nvPr/>
        </p:nvPicPr>
        <p:blipFill>
          <a:blip r:embed="rId4"/>
          <a:stretch/>
        </p:blipFill>
        <p:spPr>
          <a:xfrm>
            <a:off x="22008240" y="23895359"/>
            <a:ext cx="7871760" cy="5575253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ＭＳ Ｐゴシック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We use 3, 5, 7 or 9 successive frames with a distance of 5 frames (For 9 frames, 4 frames distance is used)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Every frame gets processed through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GoogLeNet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 until the last hidden layer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The output is a feature vector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DejaVu Sans"/>
              </a:rPr>
              <a:t>All of them get concatenated and the final array is one instance for the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920100"/>
            <a:ext cx="5760000" cy="32022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module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66040" y="684569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0000"/>
              </a:lnSpc>
            </a:pPr>
            <a:r>
              <a:rPr lang="en-US" sz="2800" b="1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with the Networks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845400"/>
            <a:ext cx="10652760" cy="662364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is an important task in searching and summarization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Most classification tasks don’t include sports → How do common networks perform on this task?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What are the networks looking at?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Sport contains lots of movements → Is temporal information important for classification?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70880" y="1211694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357218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Subset of MPII Human Pose Dataset → 10 sports: Basketball, Horseback riding, Martial Arts, Paddleball, Rock climbing, Rope skipping, Skateboarding, Softball, Tennis, Golf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1576 images total, 1266 training images, 310 test images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6" name="Grafik 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00" y="16589160"/>
            <a:ext cx="8081680" cy="5874480"/>
          </a:xfrm>
          <a:prstGeom prst="rect">
            <a:avLst/>
          </a:prstGeom>
          <a:ln>
            <a:noFill/>
          </a:ln>
        </p:spPr>
      </p:pic>
      <p:pic>
        <p:nvPicPr>
          <p:cNvPr id="67" name="Grafik 66"/>
          <p:cNvPicPr/>
          <p:nvPr/>
        </p:nvPicPr>
        <p:blipFill>
          <a:blip r:embed="rId8"/>
          <a:stretch/>
        </p:blipFill>
        <p:spPr>
          <a:xfrm>
            <a:off x="33489000" y="772407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70" name="Table 22"/>
          <p:cNvGraphicFramePr/>
          <p:nvPr>
            <p:extLst>
              <p:ext uri="{D42A27DB-BD31-4B8C-83A1-F6EECF244321}">
                <p14:modId xmlns:p14="http://schemas.microsoft.com/office/powerpoint/2010/main" val="3864061114"/>
              </p:ext>
            </p:extLst>
          </p:nvPr>
        </p:nvGraphicFramePr>
        <p:xfrm>
          <a:off x="30979320" y="11984595"/>
          <a:ext cx="9981000" cy="786240"/>
        </p:xfrm>
        <a:graphic>
          <a:graphicData uri="http://schemas.openxmlformats.org/drawingml/2006/table">
            <a:tbl>
              <a:tblPr/>
              <a:tblGrid>
                <a:gridCol w="33267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267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274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784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 err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3832194"/>
            <a:ext cx="5040000" cy="276336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76000" y="17298994"/>
            <a:ext cx="5112000" cy="2816640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xmlns="" id="{5C7055FC-6DB6-4195-B683-C9AC23752DA5}"/>
              </a:ext>
            </a:extLst>
          </p:cNvPr>
          <p:cNvSpPr txBox="1"/>
          <p:nvPr/>
        </p:nvSpPr>
        <p:spPr>
          <a:xfrm>
            <a:off x="3956064" y="22709660"/>
            <a:ext cx="5509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Samples of the dataset – one row is one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494</Words>
  <Application>Microsoft Office PowerPoint</Application>
  <PresentationFormat>Benutzerdefiniert</PresentationFormat>
  <Paragraphs>167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PowerPoint-Präsentation</vt:lpstr>
    </vt:vector>
  </TitlesOfParts>
  <Company>Graphicsland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 research template custom poster presentation symposium printing PowerPoint create design example sample download</cp:keywords>
  <dc:description>This is a free template from MakeSigns.com to help you create the perfect scientific poster.</dc:description>
  <cp:lastModifiedBy>Domi</cp:lastModifiedBy>
  <cp:revision>175</cp:revision>
  <cp:lastPrinted>2000-08-03T00:31:24Z</cp:lastPrinted>
  <dcterms:modified xsi:type="dcterms:W3CDTF">2018-07-22T19:40:41Z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